
<file path=[Content_Types].xml><?xml version="1.0" encoding="utf-8"?>
<Types xmlns="http://schemas.openxmlformats.org/package/2006/content-types">
  <Default Extension="rels" ContentType="application/vnd.openxmlformats-package.relationships+xml"/>
  <Default Extension="xml" ContentType="application/xml"/>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6" r:id="rId8"/>
    <p:sldId id="267" r:id="rId9"/>
    <p:sldId id="268" r:id="rId10"/>
    <p:sldId id="269" r:id="rId11"/>
    <p:sldId id="270" r:id="rId12"/>
    <p:sldId id="271" r:id="rId13"/>
    <p:sldId id="272" r:id="rId14"/>
    <p:sldId id="274" r:id="rId15"/>
    <p:sldId id="275" r:id="rId16"/>
    <p:sldId id="276" r:id="rId17"/>
    <p:sldId id="27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6/6/2018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64210" y="1651715"/>
            <a:ext cx="8915399" cy="2262781"/>
          </a:xfrm>
        </p:spPr>
        <p:txBody>
          <a:bodyPr/>
          <a:lstStyle/>
          <a:p>
            <a:r>
              <a:rPr lang="en-US" dirty="0" smtClean="0"/>
              <a:t>Tumor Lysis Syndrome</a:t>
            </a:r>
            <a:endParaRPr lang="en-US" dirty="0"/>
          </a:p>
        </p:txBody>
      </p:sp>
      <p:sp>
        <p:nvSpPr>
          <p:cNvPr id="3" name="Subtitle 2"/>
          <p:cNvSpPr>
            <a:spLocks noGrp="1"/>
          </p:cNvSpPr>
          <p:nvPr>
            <p:ph type="subTitle" idx="1"/>
          </p:nvPr>
        </p:nvSpPr>
        <p:spPr>
          <a:xfrm>
            <a:off x="7598534" y="4803820"/>
            <a:ext cx="4034866" cy="1712889"/>
          </a:xfrm>
        </p:spPr>
        <p:txBody>
          <a:bodyPr>
            <a:normAutofit fontScale="55000" lnSpcReduction="20000"/>
          </a:bodyPr>
          <a:lstStyle/>
          <a:p>
            <a:r>
              <a:rPr lang="en-US" sz="3500" b="1" i="1" dirty="0" smtClean="0"/>
              <a:t>Presented by: </a:t>
            </a:r>
          </a:p>
          <a:p>
            <a:r>
              <a:rPr lang="en-US" sz="3500" dirty="0" smtClean="0"/>
              <a:t>Sharron Alexander, MSN, RN, CMSRN </a:t>
            </a:r>
            <a:endParaRPr lang="en-US" sz="3500" dirty="0"/>
          </a:p>
          <a:p>
            <a:r>
              <a:rPr lang="en-US" sz="3500" dirty="0" smtClean="0"/>
              <a:t>Deborah Foster, </a:t>
            </a:r>
            <a:r>
              <a:rPr lang="en-US" sz="3500" dirty="0"/>
              <a:t>RN </a:t>
            </a:r>
            <a:r>
              <a:rPr lang="en-US" sz="3500" dirty="0" smtClean="0"/>
              <a:t>, CMSRN</a:t>
            </a:r>
            <a:endParaRPr lang="en-US" sz="3500" dirty="0"/>
          </a:p>
          <a:p>
            <a:r>
              <a:rPr lang="en-US" sz="3500" dirty="0"/>
              <a:t>Kimie </a:t>
            </a:r>
            <a:r>
              <a:rPr lang="en-US" sz="3500" dirty="0" smtClean="0"/>
              <a:t>Kim, RN</a:t>
            </a:r>
            <a:r>
              <a:rPr lang="en-US" sz="3500" smtClean="0"/>
              <a:t>, CMSRN</a:t>
            </a:r>
            <a:endParaRPr lang="en-US" sz="3500" dirty="0"/>
          </a:p>
          <a:p>
            <a:endParaRPr lang="en-US" dirty="0"/>
          </a:p>
        </p:txBody>
      </p:sp>
    </p:spTree>
    <p:extLst>
      <p:ext uri="{BB962C8B-B14F-4D97-AF65-F5344CB8AC3E}">
        <p14:creationId xmlns:p14="http://schemas.microsoft.com/office/powerpoint/2010/main" val="4060259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Definition</a:t>
            </a:r>
            <a:br>
              <a:rPr lang="en-US" dirty="0"/>
            </a:br>
            <a:endParaRPr lang="en-US" dirty="0"/>
          </a:p>
        </p:txBody>
      </p:sp>
      <p:sp>
        <p:nvSpPr>
          <p:cNvPr id="3" name="Content Placeholder 2"/>
          <p:cNvSpPr>
            <a:spLocks noGrp="1"/>
          </p:cNvSpPr>
          <p:nvPr>
            <p:ph idx="1"/>
          </p:nvPr>
        </p:nvSpPr>
        <p:spPr/>
        <p:txBody>
          <a:bodyPr>
            <a:normAutofit fontScale="92500"/>
          </a:bodyPr>
          <a:lstStyle/>
          <a:p>
            <a:pPr marL="0" indent="0">
              <a:buNone/>
            </a:pPr>
            <a:endParaRPr lang="en-US" sz="3600" dirty="0" smtClean="0"/>
          </a:p>
          <a:p>
            <a:r>
              <a:rPr lang="en-US" sz="3600" dirty="0" smtClean="0"/>
              <a:t>Precipitated oncologic emergency after a cancer treatment, such as chemo, radiation, or Corticosteroid use.</a:t>
            </a:r>
          </a:p>
          <a:p>
            <a:r>
              <a:rPr lang="en-US" sz="3600" dirty="0" smtClean="0"/>
              <a:t>Life threatening metabolic and electrolyte abnormality</a:t>
            </a:r>
          </a:p>
          <a:p>
            <a:endParaRPr lang="en-US" sz="3600" dirty="0"/>
          </a:p>
        </p:txBody>
      </p:sp>
    </p:spTree>
    <p:extLst>
      <p:ext uri="{BB962C8B-B14F-4D97-AF65-F5344CB8AC3E}">
        <p14:creationId xmlns:p14="http://schemas.microsoft.com/office/powerpoint/2010/main" val="2655223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Pathophysiology</a:t>
            </a:r>
            <a:br>
              <a:rPr lang="en-US" dirty="0"/>
            </a:br>
            <a:endParaRPr lang="en-US" dirty="0"/>
          </a:p>
        </p:txBody>
      </p:sp>
      <p:sp>
        <p:nvSpPr>
          <p:cNvPr id="3" name="Content Placeholder 2"/>
          <p:cNvSpPr>
            <a:spLocks noGrp="1"/>
          </p:cNvSpPr>
          <p:nvPr>
            <p:ph idx="1"/>
          </p:nvPr>
        </p:nvSpPr>
        <p:spPr>
          <a:xfrm>
            <a:off x="2546513" y="2106705"/>
            <a:ext cx="8915400" cy="3777622"/>
          </a:xfrm>
        </p:spPr>
        <p:txBody>
          <a:bodyPr>
            <a:normAutofit/>
          </a:bodyPr>
          <a:lstStyle/>
          <a:p>
            <a:pPr marL="0" indent="0">
              <a:buNone/>
            </a:pPr>
            <a:r>
              <a:rPr lang="en-US" sz="3600" dirty="0" smtClean="0"/>
              <a:t>After chemo treatment, intracellular potassium, phosphate &amp; uric acids into the blood stream.</a:t>
            </a:r>
          </a:p>
          <a:p>
            <a:endParaRPr lang="en-US" sz="3200" dirty="0"/>
          </a:p>
        </p:txBody>
      </p:sp>
    </p:spTree>
    <p:extLst>
      <p:ext uri="{BB962C8B-B14F-4D97-AF65-F5344CB8AC3E}">
        <p14:creationId xmlns:p14="http://schemas.microsoft.com/office/powerpoint/2010/main" val="2056966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7787" y="1820732"/>
            <a:ext cx="7121021" cy="3837959"/>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69693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102659"/>
            <a:ext cx="8915400" cy="4262717"/>
          </a:xfrm>
        </p:spPr>
        <p:txBody>
          <a:bodyPr>
            <a:normAutofit fontScale="77500" lnSpcReduction="20000"/>
          </a:bodyPr>
          <a:lstStyle/>
          <a:p>
            <a:pPr marL="0" indent="0">
              <a:buNone/>
            </a:pPr>
            <a:r>
              <a:rPr lang="en-US" sz="4300" dirty="0" smtClean="0">
                <a:solidFill>
                  <a:schemeClr val="tx1"/>
                </a:solidFill>
              </a:rPr>
              <a:t>High Risk Groups</a:t>
            </a:r>
          </a:p>
          <a:p>
            <a:pPr marL="0" indent="0">
              <a:buNone/>
            </a:pPr>
            <a:r>
              <a:rPr lang="en-US" sz="3600" dirty="0" smtClean="0"/>
              <a:t>Acute Leukemia with </a:t>
            </a:r>
            <a:r>
              <a:rPr lang="en-US" sz="3600" dirty="0" err="1" smtClean="0"/>
              <a:t>hight</a:t>
            </a:r>
            <a:r>
              <a:rPr lang="en-US" sz="3600" dirty="0" smtClean="0"/>
              <a:t> white blood cell counts &gt;100K.</a:t>
            </a:r>
          </a:p>
          <a:p>
            <a:pPr marL="0" indent="0">
              <a:buNone/>
            </a:pPr>
            <a:r>
              <a:rPr lang="en-US" sz="3600" dirty="0" smtClean="0"/>
              <a:t>Lymphomas (</a:t>
            </a:r>
            <a:r>
              <a:rPr lang="en-US" sz="3600" dirty="0" err="1" smtClean="0"/>
              <a:t>Burkitts</a:t>
            </a:r>
            <a:r>
              <a:rPr lang="en-US" sz="3600" dirty="0" smtClean="0"/>
              <a:t>’ Non-Hodgkin’s)</a:t>
            </a:r>
          </a:p>
          <a:p>
            <a:pPr marL="0" indent="0">
              <a:buNone/>
            </a:pPr>
            <a:r>
              <a:rPr lang="en-US" sz="4600" dirty="0" smtClean="0"/>
              <a:t>Low-risk Groups</a:t>
            </a:r>
          </a:p>
          <a:p>
            <a:pPr marL="0" indent="0">
              <a:buNone/>
            </a:pPr>
            <a:r>
              <a:rPr lang="en-US" sz="3600" dirty="0" smtClean="0"/>
              <a:t>Leukemia(AML, CLL, CML)</a:t>
            </a:r>
          </a:p>
          <a:p>
            <a:pPr marL="0" indent="0">
              <a:buNone/>
            </a:pPr>
            <a:r>
              <a:rPr lang="en-US" sz="3600" dirty="0" smtClean="0"/>
              <a:t>Solid tumors(SCLC, Germ Cell tumors, breast cancer, Melanoma)</a:t>
            </a:r>
          </a:p>
          <a:p>
            <a:pPr marL="0" indent="0">
              <a:buNone/>
            </a:pPr>
            <a:r>
              <a:rPr lang="en-US" sz="3600" dirty="0" smtClean="0"/>
              <a:t>Liver metastases increase TLS risk</a:t>
            </a:r>
            <a:endParaRPr lang="en-US" sz="3600" dirty="0"/>
          </a:p>
        </p:txBody>
      </p:sp>
    </p:spTree>
    <p:extLst>
      <p:ext uri="{BB962C8B-B14F-4D97-AF65-F5344CB8AC3E}">
        <p14:creationId xmlns:p14="http://schemas.microsoft.com/office/powerpoint/2010/main" val="1785538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9226" y="1563576"/>
            <a:ext cx="6362625" cy="3623003"/>
          </a:xfrm>
        </p:spPr>
      </p:pic>
    </p:spTree>
    <p:extLst>
      <p:ext uri="{BB962C8B-B14F-4D97-AF65-F5344CB8AC3E}">
        <p14:creationId xmlns:p14="http://schemas.microsoft.com/office/powerpoint/2010/main" val="2110247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TUMOR LYSIS</a:t>
            </a:r>
            <a:endParaRPr lang="en-US" dirty="0"/>
          </a:p>
        </p:txBody>
      </p:sp>
      <p:sp>
        <p:nvSpPr>
          <p:cNvPr id="3" name="Content Placeholder 2"/>
          <p:cNvSpPr>
            <a:spLocks noGrp="1"/>
          </p:cNvSpPr>
          <p:nvPr>
            <p:ph idx="1"/>
          </p:nvPr>
        </p:nvSpPr>
        <p:spPr/>
        <p:txBody>
          <a:bodyPr>
            <a:normAutofit/>
          </a:bodyPr>
          <a:lstStyle/>
          <a:p>
            <a:r>
              <a:rPr lang="en-US" dirty="0" smtClean="0"/>
              <a:t>Lysis: to separate</a:t>
            </a:r>
          </a:p>
          <a:p>
            <a:r>
              <a:rPr lang="en-US" dirty="0" smtClean="0"/>
              <a:t>Tumor Lysis refers to the breakdown of cancer cells with the releasing of the intracellular contents. </a:t>
            </a:r>
          </a:p>
          <a:p>
            <a:r>
              <a:rPr lang="en-US" dirty="0" smtClean="0"/>
              <a:t>Phosphorus</a:t>
            </a:r>
          </a:p>
          <a:p>
            <a:r>
              <a:rPr lang="en-US" dirty="0" smtClean="0"/>
              <a:t>Potassium</a:t>
            </a:r>
          </a:p>
          <a:p>
            <a:r>
              <a:rPr lang="en-US" dirty="0" smtClean="0"/>
              <a:t>DNA&gt;&gt;&gt; Uric Acid</a:t>
            </a:r>
          </a:p>
        </p:txBody>
      </p:sp>
    </p:spTree>
    <p:extLst>
      <p:ext uri="{BB962C8B-B14F-4D97-AF65-F5344CB8AC3E}">
        <p14:creationId xmlns:p14="http://schemas.microsoft.com/office/powerpoint/2010/main" val="2555607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TUMOR LYSIS SYNDROME</a:t>
            </a:r>
            <a:endParaRPr lang="en-US" dirty="0"/>
          </a:p>
        </p:txBody>
      </p:sp>
      <p:sp>
        <p:nvSpPr>
          <p:cNvPr id="3" name="Content Placeholder 2"/>
          <p:cNvSpPr>
            <a:spLocks noGrp="1"/>
          </p:cNvSpPr>
          <p:nvPr>
            <p:ph idx="1"/>
          </p:nvPr>
        </p:nvSpPr>
        <p:spPr/>
        <p:txBody>
          <a:bodyPr/>
          <a:lstStyle/>
          <a:p>
            <a:r>
              <a:rPr lang="en-US" dirty="0">
                <a:solidFill>
                  <a:prstClr val="black"/>
                </a:solidFill>
              </a:rPr>
              <a:t>Tumor Lysis Syndrome is characterized by High Blood Potassium (hyperkalemia), High Blood Phosphate (hyperphosphatemia) Low Blood Calcium (hypocalcemia) High Blood  Uric acid Hyperuricemia) and Higher than normal levels of blood uric nitrogen (Bun</a:t>
            </a:r>
            <a:r>
              <a:rPr lang="en-US" dirty="0" smtClean="0">
                <a:solidFill>
                  <a:prstClr val="black"/>
                </a:solidFill>
              </a:rPr>
              <a:t>)</a:t>
            </a:r>
          </a:p>
          <a:p>
            <a:r>
              <a:rPr lang="en-US" dirty="0" smtClean="0">
                <a:solidFill>
                  <a:prstClr val="black"/>
                </a:solidFill>
              </a:rPr>
              <a:t>It is a group of metabolic abnormalities that can occur as a complication during  that treatment of cancer. Large amounts of tumor cells are killed off (lysed) at the same time by the treatment. They release these components in the blood stream. This most often occurs with Lymphomas and </a:t>
            </a:r>
            <a:r>
              <a:rPr lang="en-US" dirty="0" err="1" smtClean="0">
                <a:solidFill>
                  <a:prstClr val="black"/>
                </a:solidFill>
              </a:rPr>
              <a:t>Leukemias</a:t>
            </a:r>
            <a:r>
              <a:rPr lang="en-US" dirty="0" smtClean="0">
                <a:solidFill>
                  <a:prstClr val="black"/>
                </a:solidFill>
              </a:rPr>
              <a:t>  </a:t>
            </a:r>
            <a:endParaRPr lang="en-US" dirty="0"/>
          </a:p>
        </p:txBody>
      </p:sp>
    </p:spTree>
    <p:extLst>
      <p:ext uri="{BB962C8B-B14F-4D97-AF65-F5344CB8AC3E}">
        <p14:creationId xmlns:p14="http://schemas.microsoft.com/office/powerpoint/2010/main" val="882573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SIGNS AND SYMPTOMS OF TUMOR LYSIS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The metabolic abnormalities can cause signs and symptoms including, nausea and vomiting</a:t>
            </a:r>
          </a:p>
          <a:p>
            <a:r>
              <a:rPr lang="en-US" dirty="0" smtClean="0"/>
              <a:t> acute uric acid nephropathy</a:t>
            </a:r>
          </a:p>
          <a:p>
            <a:r>
              <a:rPr lang="en-US" dirty="0" smtClean="0"/>
              <a:t> acute kidney failure</a:t>
            </a:r>
          </a:p>
          <a:p>
            <a:r>
              <a:rPr lang="en-US" dirty="0" smtClean="0"/>
              <a:t>Seizures</a:t>
            </a:r>
          </a:p>
          <a:p>
            <a:r>
              <a:rPr lang="en-US" dirty="0" smtClean="0"/>
              <a:t>Cardiac arrhythmias </a:t>
            </a:r>
          </a:p>
          <a:p>
            <a:r>
              <a:rPr lang="en-US" dirty="0" smtClean="0"/>
              <a:t>death</a:t>
            </a:r>
          </a:p>
          <a:p>
            <a:pPr marL="0" indent="0">
              <a:buNone/>
            </a:pPr>
            <a:endParaRPr lang="en-US" dirty="0"/>
          </a:p>
        </p:txBody>
      </p:sp>
    </p:spTree>
    <p:extLst>
      <p:ext uri="{BB962C8B-B14F-4D97-AF65-F5344CB8AC3E}">
        <p14:creationId xmlns:p14="http://schemas.microsoft.com/office/powerpoint/2010/main" val="3161315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SIGNS AND SYMPTOMS OF TUMOR LYSIS</a:t>
            </a:r>
            <a:endParaRPr lang="en-US" dirty="0"/>
          </a:p>
        </p:txBody>
      </p:sp>
      <p:sp>
        <p:nvSpPr>
          <p:cNvPr id="3" name="Content Placeholder 2"/>
          <p:cNvSpPr>
            <a:spLocks noGrp="1"/>
          </p:cNvSpPr>
          <p:nvPr>
            <p:ph idx="1"/>
          </p:nvPr>
        </p:nvSpPr>
        <p:spPr/>
        <p:txBody>
          <a:bodyPr/>
          <a:lstStyle/>
          <a:p>
            <a:r>
              <a:rPr lang="en-US" dirty="0" smtClean="0"/>
              <a:t>Hyperkalemia; increased and overflow in the blood stream manifest symptoms when greater than 7 normal is 3.5 to 5.0</a:t>
            </a:r>
          </a:p>
          <a:p>
            <a:r>
              <a:rPr lang="en-US" dirty="0" smtClean="0"/>
              <a:t>Affects cardiac conduction </a:t>
            </a:r>
          </a:p>
          <a:p>
            <a:r>
              <a:rPr lang="en-US" dirty="0" smtClean="0"/>
              <a:t>Causes severe muscle weakness and paralysis</a:t>
            </a:r>
          </a:p>
          <a:p>
            <a:r>
              <a:rPr lang="en-US" dirty="0" err="1" smtClean="0"/>
              <a:t>Hyperphosphatemia</a:t>
            </a:r>
            <a:r>
              <a:rPr lang="en-US" dirty="0" smtClean="0"/>
              <a:t> causes acute kidney injury by deposits of calcium phosphates crystals in the kidney parenchyma tubule causing clogs</a:t>
            </a:r>
            <a:endParaRPr lang="en-US" dirty="0"/>
          </a:p>
        </p:txBody>
      </p:sp>
    </p:spTree>
    <p:extLst>
      <p:ext uri="{BB962C8B-B14F-4D97-AF65-F5344CB8AC3E}">
        <p14:creationId xmlns:p14="http://schemas.microsoft.com/office/powerpoint/2010/main" val="3412732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SIGNS AND SYMPTOMS OF TUMOR LYSIS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Hypocalcemia; because of hypophosphatemia calcium precipitates forming calcium phosphates this leads to hypocalemia symptoms</a:t>
            </a:r>
          </a:p>
          <a:p>
            <a:r>
              <a:rPr lang="en-US" dirty="0" smtClean="0"/>
              <a:t>Tetany</a:t>
            </a:r>
          </a:p>
          <a:p>
            <a:r>
              <a:rPr lang="en-US" dirty="0" smtClean="0"/>
              <a:t>Sudden mental incapacity that can include mental lability</a:t>
            </a:r>
          </a:p>
          <a:p>
            <a:r>
              <a:rPr lang="en-US" dirty="0" smtClean="0"/>
              <a:t>Parkinson like symptoms </a:t>
            </a:r>
          </a:p>
          <a:p>
            <a:r>
              <a:rPr lang="en-US" dirty="0" smtClean="0"/>
              <a:t>Papilledema </a:t>
            </a:r>
          </a:p>
          <a:p>
            <a:r>
              <a:rPr lang="en-US" dirty="0" smtClean="0"/>
              <a:t>Myopathy</a:t>
            </a:r>
            <a:endParaRPr lang="en-US" dirty="0"/>
          </a:p>
        </p:txBody>
      </p:sp>
    </p:spTree>
    <p:extLst>
      <p:ext uri="{BB962C8B-B14F-4D97-AF65-F5344CB8AC3E}">
        <p14:creationId xmlns:p14="http://schemas.microsoft.com/office/powerpoint/2010/main" val="3678992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a:t>
            </a:r>
            <a:endParaRPr lang="en-US" dirty="0"/>
          </a:p>
        </p:txBody>
      </p:sp>
      <p:sp>
        <p:nvSpPr>
          <p:cNvPr id="3" name="Content Placeholder 2"/>
          <p:cNvSpPr>
            <a:spLocks noGrp="1"/>
          </p:cNvSpPr>
          <p:nvPr>
            <p:ph idx="1"/>
          </p:nvPr>
        </p:nvSpPr>
        <p:spPr/>
        <p:txBody>
          <a:bodyPr>
            <a:normAutofit/>
          </a:bodyPr>
          <a:lstStyle/>
          <a:p>
            <a:r>
              <a:rPr lang="en-US" sz="2400" b="1" dirty="0"/>
              <a:t>Frequent blood </a:t>
            </a:r>
            <a:r>
              <a:rPr lang="en-US" sz="2400" b="1" dirty="0" smtClean="0"/>
              <a:t>tests</a:t>
            </a:r>
          </a:p>
          <a:p>
            <a:r>
              <a:rPr lang="en-US" dirty="0" smtClean="0"/>
              <a:t>blood </a:t>
            </a:r>
            <a:r>
              <a:rPr lang="en-US" dirty="0"/>
              <a:t>urea nitrogen</a:t>
            </a:r>
          </a:p>
          <a:p>
            <a:r>
              <a:rPr lang="en-US" dirty="0"/>
              <a:t>calcium</a:t>
            </a:r>
          </a:p>
          <a:p>
            <a:r>
              <a:rPr lang="en-US" dirty="0"/>
              <a:t>complete blood cell count</a:t>
            </a:r>
          </a:p>
          <a:p>
            <a:r>
              <a:rPr lang="en-US" dirty="0"/>
              <a:t>creatinine</a:t>
            </a:r>
          </a:p>
          <a:p>
            <a:r>
              <a:rPr lang="en-US" dirty="0"/>
              <a:t>lactate dehydrogenase</a:t>
            </a:r>
          </a:p>
          <a:p>
            <a:r>
              <a:rPr lang="en-US" dirty="0"/>
              <a:t>phosphorus</a:t>
            </a:r>
          </a:p>
          <a:p>
            <a:r>
              <a:rPr lang="en-US" dirty="0"/>
              <a:t>serum electrolytes</a:t>
            </a:r>
          </a:p>
          <a:p>
            <a:r>
              <a:rPr lang="en-US" dirty="0"/>
              <a:t>uric acid</a:t>
            </a:r>
          </a:p>
          <a:p>
            <a:pPr marL="0" indent="0">
              <a:buNone/>
            </a:pPr>
            <a:endParaRPr lang="en-US" dirty="0"/>
          </a:p>
          <a:p>
            <a:endParaRPr lang="en-US" dirty="0"/>
          </a:p>
        </p:txBody>
      </p:sp>
    </p:spTree>
    <p:extLst>
      <p:ext uri="{BB962C8B-B14F-4D97-AF65-F5344CB8AC3E}">
        <p14:creationId xmlns:p14="http://schemas.microsoft.com/office/powerpoint/2010/main" val="1101127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a:t>
            </a:r>
            <a:endParaRPr lang="en-US" dirty="0"/>
          </a:p>
        </p:txBody>
      </p:sp>
      <p:sp>
        <p:nvSpPr>
          <p:cNvPr id="3" name="Content Placeholder 2"/>
          <p:cNvSpPr>
            <a:spLocks noGrp="1"/>
          </p:cNvSpPr>
          <p:nvPr>
            <p:ph idx="1"/>
          </p:nvPr>
        </p:nvSpPr>
        <p:spPr/>
        <p:txBody>
          <a:bodyPr/>
          <a:lstStyle/>
          <a:p>
            <a:r>
              <a:rPr lang="en-US" dirty="0"/>
              <a:t>Frequent ECG </a:t>
            </a:r>
            <a:r>
              <a:rPr lang="en-US" dirty="0" smtClean="0"/>
              <a:t>tests - </a:t>
            </a:r>
            <a:r>
              <a:rPr lang="en-US" dirty="0"/>
              <a:t>monitor for abnormalities in the potassium levels. As hyperkalemia can provide a grave effect to the patient’s heart</a:t>
            </a:r>
            <a:r>
              <a:rPr lang="en-US" dirty="0" smtClean="0"/>
              <a:t>.</a:t>
            </a:r>
          </a:p>
          <a:p>
            <a:pPr marL="0" indent="0">
              <a:buNone/>
            </a:pPr>
            <a:endParaRPr lang="en-US" dirty="0"/>
          </a:p>
          <a:p>
            <a:r>
              <a:rPr lang="en-US" dirty="0"/>
              <a:t>Hemodialysis </a:t>
            </a:r>
            <a:endParaRPr lang="en-US" dirty="0" smtClean="0"/>
          </a:p>
          <a:p>
            <a:pPr marL="0" indent="0">
              <a:buNone/>
            </a:pPr>
            <a:endParaRPr lang="en-US" dirty="0"/>
          </a:p>
          <a:p>
            <a:r>
              <a:rPr lang="en-US" dirty="0" smtClean="0"/>
              <a:t>Hydration –used to </a:t>
            </a:r>
            <a:r>
              <a:rPr lang="en-US" dirty="0"/>
              <a:t>supplement the </a:t>
            </a:r>
            <a:r>
              <a:rPr lang="en-US" dirty="0" smtClean="0"/>
              <a:t>patient </a:t>
            </a:r>
            <a:r>
              <a:rPr lang="en-US" dirty="0"/>
              <a:t>from increased water </a:t>
            </a:r>
            <a:r>
              <a:rPr lang="en-US" dirty="0" smtClean="0"/>
              <a:t>depletion, expand fluid volume and expand intravascular volume.</a:t>
            </a:r>
            <a:endParaRPr lang="en-US" dirty="0"/>
          </a:p>
          <a:p>
            <a:pPr marL="0" indent="0">
              <a:buNone/>
            </a:pPr>
            <a:endParaRPr lang="en-US" dirty="0"/>
          </a:p>
        </p:txBody>
      </p:sp>
    </p:spTree>
    <p:extLst>
      <p:ext uri="{BB962C8B-B14F-4D97-AF65-F5344CB8AC3E}">
        <p14:creationId xmlns:p14="http://schemas.microsoft.com/office/powerpoint/2010/main" val="3347076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Allopurinol</a:t>
            </a:r>
            <a:r>
              <a:rPr lang="en-US" dirty="0"/>
              <a:t> – This drug is of help in the avoidance of tumor lysis syndrome. </a:t>
            </a:r>
            <a:endParaRPr lang="en-US" dirty="0" smtClean="0"/>
          </a:p>
          <a:p>
            <a:r>
              <a:rPr lang="en-US" b="1" dirty="0" smtClean="0"/>
              <a:t>Rasburicase</a:t>
            </a:r>
            <a:r>
              <a:rPr lang="en-US" dirty="0" smtClean="0"/>
              <a:t>- lowers uric acid levels in the blood</a:t>
            </a:r>
          </a:p>
          <a:p>
            <a:r>
              <a:rPr lang="en-US" b="1" dirty="0" smtClean="0"/>
              <a:t>Calcium </a:t>
            </a:r>
            <a:r>
              <a:rPr lang="en-US" b="1" dirty="0"/>
              <a:t>supplements</a:t>
            </a:r>
            <a:r>
              <a:rPr lang="en-US" dirty="0"/>
              <a:t> – These can be provided through medications or in diet modification. If a person has a decreased amount of calcium in the blood, this can result to muscle tetany, cramps, and seizures.</a:t>
            </a:r>
          </a:p>
          <a:p>
            <a:r>
              <a:rPr lang="en-US" b="1" dirty="0"/>
              <a:t>Kayexalate</a:t>
            </a:r>
            <a:r>
              <a:rPr lang="en-US" dirty="0"/>
              <a:t> – This is administered in order to reduce the increased potassium levels. Along with that, foods rich in potassium are restricted.</a:t>
            </a:r>
          </a:p>
          <a:p>
            <a:r>
              <a:rPr lang="en-US" b="1" dirty="0"/>
              <a:t>Sodium bicarbonate</a:t>
            </a:r>
            <a:r>
              <a:rPr lang="en-US" dirty="0"/>
              <a:t> – This is provided to clients in order to attain an alkaline serum. This is also good in stabilizing the pH levels of the blood.</a:t>
            </a:r>
          </a:p>
          <a:p>
            <a:r>
              <a:rPr lang="en-US" b="1" dirty="0"/>
              <a:t>Diuretics</a:t>
            </a:r>
            <a:r>
              <a:rPr lang="en-US" dirty="0"/>
              <a:t> – Furosemide or mannitol is provided to clients to decrease uric acid levels in the system or renal tubules.</a:t>
            </a:r>
          </a:p>
          <a:p>
            <a:r>
              <a:rPr lang="en-US" b="1" dirty="0"/>
              <a:t>Electrolytes</a:t>
            </a:r>
            <a:r>
              <a:rPr lang="en-US" dirty="0"/>
              <a:t> – The patient should be treated with electrolytes, to treat and restore one’s electrolyte balance.</a:t>
            </a:r>
          </a:p>
          <a:p>
            <a:endParaRPr lang="en-US" dirty="0"/>
          </a:p>
        </p:txBody>
      </p:sp>
    </p:spTree>
    <p:extLst>
      <p:ext uri="{BB962C8B-B14F-4D97-AF65-F5344CB8AC3E}">
        <p14:creationId xmlns:p14="http://schemas.microsoft.com/office/powerpoint/2010/main" val="23904126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Sodium bicarbonate</a:t>
            </a:r>
            <a:r>
              <a:rPr lang="en-US" dirty="0"/>
              <a:t> – This is provided to clients in order to attain an alkaline serum. This is also good in stabilizing the pH levels of the blood</a:t>
            </a:r>
            <a:r>
              <a:rPr lang="en-US" dirty="0" smtClean="0"/>
              <a:t>.</a:t>
            </a:r>
          </a:p>
          <a:p>
            <a:pPr marL="0" indent="0">
              <a:buNone/>
            </a:pPr>
            <a:endParaRPr lang="en-US" dirty="0"/>
          </a:p>
          <a:p>
            <a:r>
              <a:rPr lang="en-US" b="1" dirty="0"/>
              <a:t>Diuretics</a:t>
            </a:r>
            <a:r>
              <a:rPr lang="en-US" dirty="0"/>
              <a:t> – Furosemide or mannitol is provided to clients to decrease uric acid levels in the system or renal </a:t>
            </a:r>
            <a:r>
              <a:rPr lang="en-US" dirty="0" smtClean="0"/>
              <a:t>tubules. </a:t>
            </a:r>
          </a:p>
          <a:p>
            <a:pPr marL="0" indent="0">
              <a:buNone/>
            </a:pPr>
            <a:endParaRPr lang="en-US" dirty="0"/>
          </a:p>
          <a:p>
            <a:r>
              <a:rPr lang="en-US" b="1" dirty="0"/>
              <a:t>Electrolytes</a:t>
            </a:r>
            <a:r>
              <a:rPr lang="en-US" dirty="0"/>
              <a:t> – The patient should be treated with electrolytes, to treat and restore one’s electrolyte balance</a:t>
            </a:r>
            <a:r>
              <a:rPr lang="en-US" dirty="0" smtClean="0"/>
              <a:t>.</a:t>
            </a:r>
          </a:p>
          <a:p>
            <a:endParaRPr lang="en-US" dirty="0"/>
          </a:p>
          <a:p>
            <a:r>
              <a:rPr lang="en-US" dirty="0" smtClean="0"/>
              <a:t>Oral </a:t>
            </a:r>
            <a:r>
              <a:rPr lang="en-US" dirty="0"/>
              <a:t>kinase inhibitors, such as </a:t>
            </a:r>
            <a:r>
              <a:rPr lang="en-US" b="1" dirty="0"/>
              <a:t>ibrutinib</a:t>
            </a:r>
            <a:r>
              <a:rPr lang="en-US" dirty="0"/>
              <a:t> (Imbruvica) and idelalisib (Zydelig</a:t>
            </a:r>
            <a:r>
              <a:rPr lang="en-US" dirty="0" smtClean="0"/>
              <a:t>)</a:t>
            </a:r>
          </a:p>
          <a:p>
            <a:endParaRPr lang="en-US" dirty="0"/>
          </a:p>
          <a:p>
            <a:r>
              <a:rPr lang="en-US" dirty="0"/>
              <a:t>B-cell lymphoma-2 protein inhibitors, such as </a:t>
            </a:r>
            <a:r>
              <a:rPr lang="en-US" b="1" dirty="0"/>
              <a:t>venetoclax</a:t>
            </a:r>
            <a:r>
              <a:rPr lang="en-US" dirty="0"/>
              <a:t> (Venclexta)</a:t>
            </a:r>
          </a:p>
          <a:p>
            <a:pPr marL="0" indent="0">
              <a:buNone/>
            </a:pPr>
            <a:endParaRPr lang="en-US" dirty="0"/>
          </a:p>
        </p:txBody>
      </p:sp>
    </p:spTree>
    <p:extLst>
      <p:ext uri="{BB962C8B-B14F-4D97-AF65-F5344CB8AC3E}">
        <p14:creationId xmlns:p14="http://schemas.microsoft.com/office/powerpoint/2010/main" val="2056067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5" name="Content Placeholder 4"/>
          <p:cNvSpPr>
            <a:spLocks noGrp="1"/>
          </p:cNvSpPr>
          <p:nvPr>
            <p:ph idx="1"/>
          </p:nvPr>
        </p:nvSpPr>
        <p:spPr/>
        <p:txBody>
          <a:bodyPr/>
          <a:lstStyle/>
          <a:p>
            <a:r>
              <a:rPr lang="en-US" dirty="0"/>
              <a:t>TLS is a potentially life-threatening </a:t>
            </a:r>
            <a:r>
              <a:rPr lang="en-US" dirty="0" smtClean="0"/>
              <a:t>complication.</a:t>
            </a:r>
          </a:p>
          <a:p>
            <a:endParaRPr lang="en-US" dirty="0" smtClean="0"/>
          </a:p>
          <a:p>
            <a:r>
              <a:rPr lang="en-US" dirty="0"/>
              <a:t>Patient safety is crucial, including fall </a:t>
            </a:r>
            <a:r>
              <a:rPr lang="en-US" dirty="0" smtClean="0"/>
              <a:t>prevention.</a:t>
            </a:r>
          </a:p>
          <a:p>
            <a:endParaRPr lang="en-US" dirty="0" smtClean="0"/>
          </a:p>
          <a:p>
            <a:r>
              <a:rPr lang="en-US" dirty="0" smtClean="0"/>
              <a:t> </a:t>
            </a:r>
            <a:r>
              <a:rPr lang="en-US" dirty="0"/>
              <a:t>On a routine basis, monitor fluid balance and electrolyte </a:t>
            </a:r>
            <a:r>
              <a:rPr lang="en-US" dirty="0" smtClean="0"/>
              <a:t>levels.</a:t>
            </a:r>
          </a:p>
          <a:p>
            <a:endParaRPr lang="en-US" dirty="0" smtClean="0"/>
          </a:p>
          <a:p>
            <a:r>
              <a:rPr lang="en-US" dirty="0"/>
              <a:t>Assess renal, cardiac, gastrointestinal, and neuromuscular systems for signs and </a:t>
            </a:r>
            <a:r>
              <a:rPr lang="en-US" dirty="0" smtClean="0"/>
              <a:t>symptoms.</a:t>
            </a:r>
            <a:endParaRPr lang="en-US" dirty="0"/>
          </a:p>
        </p:txBody>
      </p:sp>
    </p:spTree>
    <p:extLst>
      <p:ext uri="{BB962C8B-B14F-4D97-AF65-F5344CB8AC3E}">
        <p14:creationId xmlns:p14="http://schemas.microsoft.com/office/powerpoint/2010/main" val="621785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2589212" y="2133599"/>
            <a:ext cx="8915400" cy="3850341"/>
          </a:xfrm>
        </p:spPr>
        <p:txBody>
          <a:bodyPr/>
          <a:lstStyle/>
          <a:p>
            <a:pPr marL="0" indent="0" algn="ctr">
              <a:buNone/>
            </a:pPr>
            <a:r>
              <a:rPr lang="en-US" sz="2000" b="1" u="sng" dirty="0"/>
              <a:t>References</a:t>
            </a:r>
          </a:p>
          <a:p>
            <a:pPr>
              <a:buFont typeface="Wingdings" panose="05000000000000000000" pitchFamily="2" charset="2"/>
              <a:buChar char="§"/>
            </a:pPr>
            <a:r>
              <a:rPr lang="en-US" dirty="0"/>
              <a:t>Coiffier B, Altman A, Pui C-H, et al: Guidelines for the management of pediatric and adult tumor lysis syndrome: An evidence-based review. </a:t>
            </a:r>
            <a:r>
              <a:rPr lang="en-US" i="1" dirty="0"/>
              <a:t>J </a:t>
            </a:r>
            <a:r>
              <a:rPr lang="en-US" i="1" dirty="0" err="1"/>
              <a:t>Clin</a:t>
            </a:r>
            <a:r>
              <a:rPr lang="en-US" i="1" dirty="0"/>
              <a:t> Oncol </a:t>
            </a:r>
            <a:r>
              <a:rPr lang="en-US" dirty="0"/>
              <a:t>26(16):2767–2778, 2008.</a:t>
            </a:r>
            <a:r>
              <a:rPr lang="en-US" dirty="0" smtClean="0"/>
              <a:t>Reid-Finlay,M.Kaphlow,R</a:t>
            </a:r>
            <a:r>
              <a:rPr lang="en-US" dirty="0"/>
              <a:t>.’Leukemia </a:t>
            </a:r>
            <a:r>
              <a:rPr lang="en-US" dirty="0" smtClean="0"/>
              <a:t>and </a:t>
            </a:r>
            <a:r>
              <a:rPr lang="en-US" dirty="0"/>
              <a:t>Bone Marrow </a:t>
            </a:r>
            <a:r>
              <a:rPr lang="en-US" dirty="0" smtClean="0"/>
              <a:t>Transplantation.  </a:t>
            </a:r>
          </a:p>
          <a:p>
            <a:pPr>
              <a:buFont typeface="Wingdings" panose="05000000000000000000" pitchFamily="2" charset="2"/>
              <a:buChar char="§"/>
            </a:pPr>
            <a:r>
              <a:rPr lang="en-US" dirty="0" smtClean="0"/>
              <a:t>Schell,H</a:t>
            </a:r>
            <a:r>
              <a:rPr lang="en-US" dirty="0"/>
              <a:t>.,Puntillo,K., Critical </a:t>
            </a:r>
            <a:r>
              <a:rPr lang="en-US" dirty="0" smtClean="0"/>
              <a:t>Care Nursing </a:t>
            </a:r>
            <a:r>
              <a:rPr lang="en-US" dirty="0"/>
              <a:t>Secrets, </a:t>
            </a:r>
            <a:r>
              <a:rPr lang="en-US" dirty="0" smtClean="0"/>
              <a:t>Hanley and </a:t>
            </a:r>
            <a:r>
              <a:rPr lang="en-US" dirty="0"/>
              <a:t>Belfus,</a:t>
            </a:r>
          </a:p>
          <a:p>
            <a:pPr marL="0" indent="0">
              <a:buNone/>
            </a:pPr>
            <a:r>
              <a:rPr lang="en-US" dirty="0"/>
              <a:t>  </a:t>
            </a:r>
            <a:r>
              <a:rPr lang="en-US" dirty="0" smtClean="0"/>
              <a:t>    </a:t>
            </a:r>
            <a:r>
              <a:rPr lang="en-US" dirty="0"/>
              <a:t>Inc, Philadelphia 2001,p.209-215  </a:t>
            </a:r>
            <a:r>
              <a:rPr lang="en-US" dirty="0" smtClean="0"/>
              <a:t>                </a:t>
            </a:r>
          </a:p>
          <a:p>
            <a:pPr>
              <a:buFont typeface="Wingdings" panose="05000000000000000000" pitchFamily="2" charset="2"/>
              <a:buChar char="§"/>
            </a:pPr>
            <a:r>
              <a:rPr lang="en-US" dirty="0" smtClean="0"/>
              <a:t>Zobec,A.,’Tumor Lysis Syndrome’,Oncology Nursing Secrets,Hanley and Belfus,2008,p.557-560</a:t>
            </a:r>
          </a:p>
          <a:p>
            <a:pPr>
              <a:buFont typeface="Wingdings" panose="05000000000000000000" pitchFamily="2" charset="2"/>
              <a:buChar char="§"/>
            </a:pPr>
            <a:r>
              <a:rPr lang="en-US" dirty="0" smtClean="0"/>
              <a:t>Scott </a:t>
            </a:r>
            <a:r>
              <a:rPr lang="en-US" dirty="0"/>
              <a:t>C.Howard.,Deborah P.Jones.,and Ching-Hon Pui.,’The Tumor Lysis Syndrome’,The New England Journal of Medicine,2011</a:t>
            </a:r>
            <a:r>
              <a:rPr lang="en-US" dirty="0" smtClean="0"/>
              <a:t>.</a:t>
            </a:r>
          </a:p>
          <a:p>
            <a:pPr marL="0" indent="0">
              <a:buNone/>
            </a:pPr>
            <a:endParaRPr lang="en-US" dirty="0"/>
          </a:p>
          <a:p>
            <a:endParaRPr lang="en-US" dirty="0"/>
          </a:p>
        </p:txBody>
      </p:sp>
    </p:spTree>
    <p:extLst>
      <p:ext uri="{BB962C8B-B14F-4D97-AF65-F5344CB8AC3E}">
        <p14:creationId xmlns:p14="http://schemas.microsoft.com/office/powerpoint/2010/main" val="250091389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989</TotalTime>
  <Words>574</Words>
  <Application>Microsoft Office PowerPoint</Application>
  <PresentationFormat>Widescreen</PresentationFormat>
  <Paragraphs>95</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Century Gothic</vt:lpstr>
      <vt:lpstr>Wingdings</vt:lpstr>
      <vt:lpstr>Wingdings 3</vt:lpstr>
      <vt:lpstr>Wisp</vt:lpstr>
      <vt:lpstr>Tumor Lysis Syndrome</vt:lpstr>
      <vt:lpstr>Definition </vt:lpstr>
      <vt:lpstr>Pathophysiology </vt:lpstr>
      <vt:lpstr>PowerPoint Presentation</vt:lpstr>
      <vt:lpstr>PowerPoint Presentation</vt:lpstr>
      <vt:lpstr>PowerPoint Presentation</vt:lpstr>
      <vt:lpstr>TUMOR LYSIS</vt:lpstr>
      <vt:lpstr>TUMOR LYSIS SYNDROME</vt:lpstr>
      <vt:lpstr>SIGNS AND SYMPTOMS OF TUMOR LYSIS </vt:lpstr>
      <vt:lpstr>SIGNS AND SYMPTOMS OF TUMOR LYSIS</vt:lpstr>
      <vt:lpstr>SIGNS AND SYMPTOMS OF TUMOR LYSIS </vt:lpstr>
      <vt:lpstr>Treatment</vt:lpstr>
      <vt:lpstr>Treatment</vt:lpstr>
      <vt:lpstr>Treatment</vt:lpstr>
      <vt:lpstr>Treatment</vt:lpstr>
      <vt:lpstr>Conclusion</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Sharron Alexander</dc:creator>
  <cp:lastModifiedBy>Gillani,Shahnaz M</cp:lastModifiedBy>
  <cp:revision>15</cp:revision>
  <dcterms:created xsi:type="dcterms:W3CDTF">2018-05-29T12:17:36Z</dcterms:created>
  <dcterms:modified xsi:type="dcterms:W3CDTF">2018-06-06T12:56:55Z</dcterms:modified>
</cp:coreProperties>
</file>